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9" r:id="rId1"/>
  </p:sldMasterIdLst>
  <p:notesMasterIdLst>
    <p:notesMasterId r:id="rId18"/>
  </p:notesMasterIdLst>
  <p:handoutMasterIdLst>
    <p:handoutMasterId r:id="rId19"/>
  </p:handoutMasterIdLst>
  <p:sldIdLst>
    <p:sldId id="261" r:id="rId2"/>
    <p:sldId id="332" r:id="rId3"/>
    <p:sldId id="333" r:id="rId4"/>
    <p:sldId id="262" r:id="rId5"/>
    <p:sldId id="338" r:id="rId6"/>
    <p:sldId id="316" r:id="rId7"/>
    <p:sldId id="265" r:id="rId8"/>
    <p:sldId id="337" r:id="rId9"/>
    <p:sldId id="320" r:id="rId10"/>
    <p:sldId id="322" r:id="rId11"/>
    <p:sldId id="326" r:id="rId12"/>
    <p:sldId id="335" r:id="rId13"/>
    <p:sldId id="274" r:id="rId14"/>
    <p:sldId id="312" r:id="rId15"/>
    <p:sldId id="281" r:id="rId16"/>
    <p:sldId id="306" r:id="rId17"/>
  </p:sldIdLst>
  <p:sldSz cx="10691813" cy="7559675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2143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4287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6431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857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60718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28620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50056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7149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7858024-1C1E-4145-B260-FA8C6E03D625}">
          <p14:sldIdLst>
            <p14:sldId id="261"/>
            <p14:sldId id="332"/>
            <p14:sldId id="333"/>
            <p14:sldId id="262"/>
            <p14:sldId id="338"/>
            <p14:sldId id="316"/>
            <p14:sldId id="265"/>
            <p14:sldId id="337"/>
            <p14:sldId id="320"/>
            <p14:sldId id="322"/>
            <p14:sldId id="326"/>
            <p14:sldId id="335"/>
            <p14:sldId id="274"/>
            <p14:sldId id="312"/>
            <p14:sldId id="281"/>
            <p14:sldId id="30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2266"/>
    <a:srgbClr val="062EA9"/>
    <a:srgbClr val="B9DDDF"/>
    <a:srgbClr val="8FAADC"/>
    <a:srgbClr val="082FAC"/>
    <a:srgbClr val="BBE0E3"/>
    <a:srgbClr val="E7F3F4"/>
    <a:srgbClr val="F3F9FA"/>
    <a:srgbClr val="97E4FF"/>
    <a:srgbClr val="093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6433" autoAdjust="0"/>
  </p:normalViewPr>
  <p:slideViewPr>
    <p:cSldViewPr>
      <p:cViewPr>
        <p:scale>
          <a:sx n="71" d="100"/>
          <a:sy n="71" d="100"/>
        </p:scale>
        <p:origin x="-1014" y="186"/>
      </p:cViewPr>
      <p:guideLst>
        <p:guide orient="horz" pos="2381"/>
        <p:guide pos="33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6125"/>
            <a:ext cx="52625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3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1437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2873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64310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85746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/>
            </a:lvl1pPr>
            <a:lvl2pPr marL="503972" indent="0" algn="ctr">
              <a:buNone/>
              <a:defRPr/>
            </a:lvl2pPr>
            <a:lvl3pPr marL="1007943" indent="0" algn="ctr">
              <a:buNone/>
              <a:defRPr/>
            </a:lvl3pPr>
            <a:lvl4pPr marL="1511915" indent="0" algn="ctr">
              <a:buNone/>
              <a:defRPr/>
            </a:lvl4pPr>
            <a:lvl5pPr marL="2015886" indent="0" algn="ctr">
              <a:buNone/>
              <a:defRPr/>
            </a:lvl5pPr>
            <a:lvl6pPr marL="2519858" indent="0" algn="ctr">
              <a:buNone/>
              <a:defRPr/>
            </a:lvl6pPr>
            <a:lvl7pPr marL="3023829" indent="0" algn="ctr">
              <a:buNone/>
              <a:defRPr/>
            </a:lvl7pPr>
            <a:lvl8pPr marL="3527801" indent="0" algn="ctr">
              <a:buNone/>
              <a:defRPr/>
            </a:lvl8pPr>
            <a:lvl9pPr marL="403177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34591" y="1763925"/>
            <a:ext cx="9622632" cy="4989036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/>
            </a:lvl1pPr>
            <a:lvl2pPr marL="503972" indent="0">
              <a:buNone/>
              <a:defRPr sz="1984"/>
            </a:lvl2pPr>
            <a:lvl3pPr marL="1007943" indent="0">
              <a:buNone/>
              <a:defRPr sz="1764"/>
            </a:lvl3pPr>
            <a:lvl4pPr marL="1511915" indent="0">
              <a:buNone/>
              <a:defRPr sz="1543"/>
            </a:lvl4pPr>
            <a:lvl5pPr marL="2015886" indent="0">
              <a:buNone/>
              <a:defRPr sz="1543"/>
            </a:lvl5pPr>
            <a:lvl6pPr marL="2519858" indent="0">
              <a:buNone/>
              <a:defRPr sz="1543"/>
            </a:lvl6pPr>
            <a:lvl7pPr marL="3023829" indent="0">
              <a:buNone/>
              <a:defRPr sz="1543"/>
            </a:lvl7pPr>
            <a:lvl8pPr marL="3527801" indent="0">
              <a:buNone/>
              <a:defRPr sz="1543"/>
            </a:lvl8pPr>
            <a:lvl9pPr marL="4031772" indent="0">
              <a:buNone/>
              <a:defRPr sz="154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591" y="302737"/>
            <a:ext cx="9622632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591" y="1763925"/>
            <a:ext cx="9622632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591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036" y="6884204"/>
            <a:ext cx="3385741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466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43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9pPr>
    </p:titleStyle>
    <p:bodyStyle>
      <a:lvl1pPr marL="377979" indent="-377979" algn="l" rtl="0" eaLnBrk="0" fontAlgn="base" hangingPunct="0">
        <a:spcBef>
          <a:spcPct val="20000"/>
        </a:spcBef>
        <a:spcAft>
          <a:spcPct val="0"/>
        </a:spcAft>
        <a:buChar char="•"/>
        <a:defRPr sz="3527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0" fontAlgn="base" hangingPunct="0">
        <a:spcBef>
          <a:spcPct val="20000"/>
        </a:spcBef>
        <a:spcAft>
          <a:spcPct val="0"/>
        </a:spcAft>
        <a:buChar char="–"/>
        <a:defRPr sz="3086">
          <a:solidFill>
            <a:schemeClr val="tx1"/>
          </a:solidFill>
          <a:latin typeface="+mn-lt"/>
        </a:defRPr>
      </a:lvl2pPr>
      <a:lvl3pPr marL="1259929" indent="-251986" algn="l" rtl="0" eaLnBrk="0" fontAlgn="base" hangingPunct="0">
        <a:spcBef>
          <a:spcPct val="20000"/>
        </a:spcBef>
        <a:spcAft>
          <a:spcPct val="0"/>
        </a:spcAft>
        <a:buChar char="•"/>
        <a:defRPr sz="2646">
          <a:solidFill>
            <a:schemeClr val="tx1"/>
          </a:solidFill>
          <a:latin typeface="+mn-lt"/>
        </a:defRPr>
      </a:lvl3pPr>
      <a:lvl4pPr marL="1763900" indent="-251986" algn="l" rtl="0" eaLnBrk="0" fontAlgn="base" hangingPunct="0">
        <a:spcBef>
          <a:spcPct val="20000"/>
        </a:spcBef>
        <a:spcAft>
          <a:spcPct val="0"/>
        </a:spcAft>
        <a:buChar char="–"/>
        <a:defRPr sz="2205">
          <a:solidFill>
            <a:schemeClr val="tx1"/>
          </a:solidFill>
          <a:latin typeface="+mn-lt"/>
        </a:defRPr>
      </a:lvl4pPr>
      <a:lvl5pPr marL="2267872" indent="-251986" algn="l" rtl="0" eaLnBrk="0" fontAlgn="base" hangingPunct="0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5pPr>
      <a:lvl6pPr marL="2771844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6pPr>
      <a:lvl7pPr marL="3275815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7pPr>
      <a:lvl8pPr marL="3779787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8pPr>
      <a:lvl9pPr marL="4283758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2">
            <a:extLst>
              <a:ext uri="{FF2B5EF4-FFF2-40B4-BE49-F238E27FC236}">
                <a16:creationId xmlns:a16="http://schemas.microsoft.com/office/drawing/2014/main" xmlns="" id="{B7CB39AE-16A4-4BAE-BEFA-7EB0B2DA6B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9541" y="6473620"/>
            <a:ext cx="8912731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6915DE33-33A5-4307-A6AF-4C48BA03FEB4}"/>
              </a:ext>
            </a:extLst>
          </p:cNvPr>
          <p:cNvSpPr txBox="1">
            <a:spLocks/>
          </p:cNvSpPr>
          <p:nvPr/>
        </p:nvSpPr>
        <p:spPr>
          <a:xfrm>
            <a:off x="0" y="6473620"/>
            <a:ext cx="10691813" cy="1108735"/>
          </a:xfrm>
          <a:prstGeom prst="rect">
            <a:avLst/>
          </a:prstGeom>
        </p:spPr>
        <p:txBody>
          <a:bodyPr anchor="ctr"/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13450" algn="l"/>
              </a:tabLst>
            </a:pPr>
            <a:r>
              <a:rPr lang="ru-RU" sz="2000" b="1" dirty="0">
                <a:solidFill>
                  <a:srgbClr val="222266"/>
                </a:solidFill>
              </a:rPr>
              <a:t>2025 год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B0E5FE-7C46-4C2C-8200-5450B5B31FF4}"/>
              </a:ext>
            </a:extLst>
          </p:cNvPr>
          <p:cNvSpPr txBox="1"/>
          <p:nvPr/>
        </p:nvSpPr>
        <p:spPr>
          <a:xfrm>
            <a:off x="-1" y="1907452"/>
            <a:ext cx="10691813" cy="4238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Доклад</a:t>
            </a:r>
          </a:p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Центрального управления  Ростехнадзора</a:t>
            </a:r>
          </a:p>
          <a:p>
            <a:pPr algn="ctr">
              <a:lnSpc>
                <a:spcPct val="114000"/>
              </a:lnSpc>
            </a:pPr>
            <a:endParaRPr lang="ru-RU" sz="3200" b="1" dirty="0">
              <a:solidFill>
                <a:schemeClr val="accent6"/>
              </a:solidFill>
              <a:latin typeface="+mn-lt"/>
            </a:endParaRPr>
          </a:p>
          <a:p>
            <a:pPr algn="ctr"/>
            <a:r>
              <a:rPr lang="ru-RU" sz="3200" b="1" dirty="0">
                <a:solidFill>
                  <a:schemeClr val="accent6"/>
                </a:solidFill>
                <a:latin typeface="+mn-lt"/>
              </a:rPr>
              <a:t>Основные изменения законодательства Российской Федерации </a:t>
            </a:r>
            <a:endParaRPr lang="ru-RU" sz="3200" dirty="0">
              <a:solidFill>
                <a:schemeClr val="accent6"/>
              </a:solidFill>
              <a:latin typeface="+mn-lt"/>
            </a:endParaRPr>
          </a:p>
          <a:p>
            <a:pPr algn="ctr"/>
            <a:r>
              <a:rPr lang="ru-RU" sz="3200" b="1" dirty="0">
                <a:solidFill>
                  <a:schemeClr val="accent6"/>
                </a:solidFill>
                <a:latin typeface="+mn-lt"/>
              </a:rPr>
              <a:t>в сфере деятельности Федеральной службы по экологическому, технологическому и атомному надзору</a:t>
            </a:r>
            <a:endParaRPr lang="ru-RU" sz="3200" dirty="0">
              <a:solidFill>
                <a:schemeClr val="accent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9146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C1B8189-812C-49B9-BB23-36A060B00D74}"/>
              </a:ext>
            </a:extLst>
          </p:cNvPr>
          <p:cNvSpPr txBox="1"/>
          <p:nvPr/>
        </p:nvSpPr>
        <p:spPr>
          <a:xfrm>
            <a:off x="431690" y="1966211"/>
            <a:ext cx="98284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№ 1987 до 1 января 2026 г. продлен срок действия 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Правил установления охранных зон объектов электросетевого хозяйства и особых условий использования земельных участков, расположенных в границах таких зон, а также полномочия </a:t>
            </a:r>
            <a:b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 проверке соблюдения особых условий использования земельных участков при осуществлении федерального государственного энергетического надзора</a:t>
            </a:r>
          </a:p>
        </p:txBody>
      </p:sp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30 декабря 2024 г. № 1987,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29 января 2025 г. №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78370" y="4787949"/>
            <a:ext cx="10535072" cy="1733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29 января 2025 г. опубликовано постановление Правительства РФ № 63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постановление Правительства Российской Федерации от 2 июня 2022 г. № 1014»,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которым уточнен Порядок расследования причин аварийных  ситуаций в сфере теплоснабжения</a:t>
            </a:r>
          </a:p>
          <a:p>
            <a:pPr indent="450215" algn="ctr">
              <a:spcAft>
                <a:spcPts val="800"/>
              </a:spcAft>
            </a:pPr>
            <a:endParaRPr lang="ru-RU" sz="20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10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716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30 декабря 2024 г. № 802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558034" y="2267669"/>
            <a:ext cx="982843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 сентября 2025 года постановление Правительства </a:t>
            </a:r>
            <a:br>
              <a:rPr lang="ru-RU" sz="2000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Российской Федерации № 802 от 30 сентября 2011 г. «Об утверждении Правил проведения консервации объекта капитального строительства»  признано утратившим силу в связи с изданием нового постановления Правительства Российской Федерации от 30 мая 2025 г. № 802 </a:t>
            </a:r>
            <a:br>
              <a:rPr lang="ru-RU" sz="2000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Правил проведения консервации объекта капитального строительства»</a:t>
            </a:r>
            <a:endParaRPr lang="ru-RU" sz="2000" b="1" dirty="0">
              <a:solidFill>
                <a:srgbClr val="2222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11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49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30 мая 2025 № 798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A48CB7D-D421-4210-88F1-28D4166B39A4}"/>
              </a:ext>
            </a:extLst>
          </p:cNvPr>
          <p:cNvSpPr txBox="1"/>
          <p:nvPr/>
        </p:nvSpPr>
        <p:spPr>
          <a:xfrm>
            <a:off x="431690" y="2543014"/>
            <a:ext cx="982843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accent6"/>
                </a:solidFill>
                <a:latin typeface="+mn-lt"/>
              </a:rPr>
              <a:t>Проектируемые нормы новых Правил разработаны </a:t>
            </a:r>
            <a:br>
              <a:rPr lang="ru-RU" sz="2800" dirty="0">
                <a:solidFill>
                  <a:schemeClr val="accent6"/>
                </a:solidFill>
                <a:latin typeface="+mn-lt"/>
              </a:rPr>
            </a:br>
            <a:r>
              <a:rPr lang="ru-RU" sz="2800" dirty="0">
                <a:solidFill>
                  <a:schemeClr val="accent6"/>
                </a:solidFill>
                <a:latin typeface="+mn-lt"/>
              </a:rPr>
              <a:t>в соответствии </a:t>
            </a:r>
            <a:br>
              <a:rPr lang="ru-RU" sz="2800" dirty="0">
                <a:solidFill>
                  <a:schemeClr val="accent6"/>
                </a:solidFill>
                <a:latin typeface="+mn-lt"/>
              </a:rPr>
            </a:br>
            <a:r>
              <a:rPr lang="ru-RU" sz="2800" dirty="0">
                <a:solidFill>
                  <a:schemeClr val="accent6"/>
                </a:solidFill>
                <a:latin typeface="+mn-lt"/>
              </a:rPr>
              <a:t>с актуальными положениями законодательства Российской Федерации и иных нормативных правовых актов, регулирующих отношения в сфере газоснабжения, на основе постановления Правительства Российской Федерации от 17 мая 2002  г. № 317 «Об утверждении Правил пользования газом и предоставления услуг по газоснабжению в Российской Федерации» 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12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36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95" y="0"/>
            <a:ext cx="10691813" cy="923699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146893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563876" y="1472058"/>
            <a:ext cx="9540870" cy="479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29 января 2025 г. № 29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8 мая 2024 г. № 151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18 марта 2025 г. № 88 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 апреля 2025 г. № 126 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18 ноября 2024 г. № 349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15 октября 2024 г. № 321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9 сентября 2024 г. № 274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20 мая 2025 г. № 168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Минэнерго России от 14 мая 2025 г. № 511</a:t>
            </a:r>
            <a:endParaRPr lang="ru-RU" sz="28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xmlns="" id="{494B8843-D130-4243-A055-F9FCC83A9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920985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Приказы</a:t>
            </a:r>
            <a:r>
              <a:rPr lang="en-US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вступившие в силу </a:t>
            </a:r>
            <a:b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 2025 году 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EDD697A7-3EC4-41A3-B4FA-347DC019E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13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44308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923699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146893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CE88C8D-4C04-43FA-9323-EFB11C0E9C71}"/>
              </a:ext>
            </a:extLst>
          </p:cNvPr>
          <p:cNvSpPr txBox="1"/>
          <p:nvPr/>
        </p:nvSpPr>
        <p:spPr>
          <a:xfrm>
            <a:off x="302706" y="1191396"/>
            <a:ext cx="100863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№ 1955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 постановление Правительства РФ № 336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C1B8189-812C-49B9-BB23-36A060B00D74}"/>
              </a:ext>
            </a:extLst>
          </p:cNvPr>
          <p:cNvSpPr txBox="1"/>
          <p:nvPr/>
        </p:nvSpPr>
        <p:spPr>
          <a:xfrm>
            <a:off x="179209" y="2029757"/>
            <a:ext cx="10333391" cy="52732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Выдача предписаний по итогам проведения КНМ без взаимодействия с контролируемым лицом допускается в случаях, предусмотренных Федеральным законом от 31 июля 2020 г. </a:t>
            </a:r>
            <a:b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№ 248-ФЗ (далее – Федеральный закон № 248-ФЗ) и  Постановлением от 10 марта 2022 г. № 336 </a:t>
            </a:r>
            <a:b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до 1 января 2030 г. </a:t>
            </a:r>
          </a:p>
          <a:p>
            <a:pPr indent="450215" algn="just">
              <a:spcAft>
                <a:spcPts val="800"/>
              </a:spcAft>
            </a:pPr>
            <a:endParaRPr lang="ru-RU" sz="1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до 1 января 2030 г. ограничено действие норм, касающихся: </a:t>
            </a:r>
            <a:endParaRPr lang="en-US" sz="16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1) возможности проведения плановых проверок только в отношении объектов контроля, отнесённых к категориям чрезвычайно высокого и высокого риска, ОПО II класса опасности и ГТС II класса</a:t>
            </a:r>
            <a:endParaRPr lang="en-US" sz="1600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2) принятия решения о проведении профилактических и контрольных (надзорных) мероприятий посредством включения соответствующей информации в ЕРКНМ без необходимости вынесения отдельного решения</a:t>
            </a:r>
            <a:endParaRPr lang="en-US" sz="1600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3) объявления предостережения посредством подписания и опубликования электронного паспорта соответствующего предостережения без необходимости вынесения отдельного документа и внесения его в ЕРКНМ</a:t>
            </a:r>
          </a:p>
          <a:p>
            <a:pPr indent="450215" algn="just">
              <a:spcAft>
                <a:spcPts val="800"/>
              </a:spcAft>
            </a:pPr>
            <a:endParaRPr lang="ru-RU" sz="100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Профилактические визиты, не предусматривающие возможность отказа от их проведения, проводимые по поручениям Президента РФ, Председателя Правительства Президента РФ, </a:t>
            </a:r>
            <a:b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и запланированные к проведению в 2025 году, а также не завершённые до 1 января 2025 г., подлежат проведению до 1 января 2026 г. в соответствии с положениями нормативных правовых актов, действовавших на дату соответствующего поручения</a:t>
            </a: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xmlns="" id="{6FB6E1B3-8C15-4EEB-9A31-9C1F53A81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920985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28 декабря 2024 г. № 1955</a:t>
            </a:r>
          </a:p>
        </p:txBody>
      </p:sp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xmlns="" id="{283F1D9F-F1DD-488B-936C-9315D18E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14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813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:a16="http://schemas.microsoft.com/office/drawing/2014/main" xmlns="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8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Федеральный закон № 540-ФЗ</a:t>
            </a:r>
            <a:endParaRPr kumimoji="0" lang="ru-RU" altLang="ru-RU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xmlns="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15</a:t>
            </a:fld>
            <a:endParaRPr lang="ru-RU" altLang="ru-RU" dirty="0"/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FC668C92-FEF4-4093-ABA8-5AA6C51DA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" y="949055"/>
            <a:ext cx="9144000" cy="261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lang="ru-RU" b="1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 </a:t>
            </a:r>
            <a:r>
              <a:rPr lang="ru-RU" b="1" u="sng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28 декабря 2024 г.</a:t>
            </a:r>
            <a:r>
              <a:rPr lang="ru-RU" b="1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 вступил в силу Федеральный закон </a:t>
            </a:r>
            <a:br>
              <a:rPr lang="ru-RU" b="1" cap="small" dirty="0">
                <a:solidFill>
                  <a:srgbClr val="222268"/>
                </a:solidFill>
                <a:latin typeface="Arial" charset="0"/>
                <a:cs typeface="Arial" charset="0"/>
              </a:rPr>
            </a:br>
            <a:r>
              <a:rPr lang="ru-RU" b="1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от 28 декабря 2024 г. № 540-ФЗ </a:t>
            </a:r>
          </a:p>
          <a:p>
            <a:pPr algn="ctr">
              <a:defRPr/>
            </a:pPr>
            <a:r>
              <a:rPr lang="ru-RU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«О внесении изменений в Федеральный закон </a:t>
            </a:r>
            <a:r>
              <a:rPr lang="en-US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/>
            </a:r>
            <a:br>
              <a:rPr lang="en-US" cap="small" dirty="0">
                <a:solidFill>
                  <a:srgbClr val="222268"/>
                </a:solidFill>
                <a:latin typeface="Arial" charset="0"/>
                <a:cs typeface="Arial" charset="0"/>
              </a:rPr>
            </a:br>
            <a:r>
              <a:rPr lang="ru-RU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«О государственном контроле (надзоре) </a:t>
            </a:r>
            <a:br>
              <a:rPr lang="ru-RU" cap="small" dirty="0">
                <a:solidFill>
                  <a:srgbClr val="222268"/>
                </a:solidFill>
                <a:latin typeface="Arial" charset="0"/>
                <a:cs typeface="Arial" charset="0"/>
              </a:rPr>
            </a:br>
            <a:r>
              <a:rPr lang="ru-RU" cap="small" dirty="0">
                <a:solidFill>
                  <a:srgbClr val="222268"/>
                </a:solidFill>
                <a:latin typeface="Arial" charset="0"/>
                <a:cs typeface="Arial" charset="0"/>
              </a:rPr>
              <a:t>и муниципальном контроле в Российской Федерации» </a:t>
            </a:r>
            <a:br>
              <a:rPr lang="ru-RU" cap="small" dirty="0">
                <a:solidFill>
                  <a:srgbClr val="222268"/>
                </a:solidFill>
                <a:latin typeface="Arial" charset="0"/>
                <a:cs typeface="Arial" charset="0"/>
              </a:rPr>
            </a:br>
            <a:r>
              <a:rPr lang="ru-RU" cap="small" dirty="0">
                <a:solidFill>
                  <a:srgbClr val="C00000"/>
                </a:solidFill>
                <a:latin typeface="Arial" charset="0"/>
                <a:cs typeface="Arial" charset="0"/>
              </a:rPr>
              <a:t>(за исключением отдельных положений, вступающих в силу в иные сроки)</a:t>
            </a:r>
            <a:endParaRPr lang="en-US" cap="small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E21F0E4D-AD6A-4EE7-88DB-DC33C9CE5F9A}"/>
              </a:ext>
            </a:extLst>
          </p:cNvPr>
          <p:cNvSpPr/>
          <p:nvPr/>
        </p:nvSpPr>
        <p:spPr>
          <a:xfrm>
            <a:off x="1292400" y="3194300"/>
            <a:ext cx="810701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268"/>
                </a:solidFill>
                <a:latin typeface="+mj-lt"/>
              </a:rPr>
              <a:t>Федеральным законом № 540-ФЗ:</a:t>
            </a:r>
          </a:p>
          <a:p>
            <a:endParaRPr lang="ru-RU" dirty="0">
              <a:solidFill>
                <a:srgbClr val="222268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68"/>
                </a:solidFill>
                <a:latin typeface="+mj-lt"/>
              </a:rPr>
              <a:t>внесены изменения в 47 статей,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68"/>
                </a:solidFill>
                <a:latin typeface="+mj-lt"/>
              </a:rPr>
              <a:t>введены в действие 5 новых статей,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22268"/>
                </a:solidFill>
                <a:latin typeface="+mj-lt"/>
              </a:rPr>
              <a:t>утратила силу статья 89 «Возражения в отношении акта контрольного (надзорного) мероприятия» Федерального закона № 248-ФЗ</a:t>
            </a:r>
          </a:p>
          <a:p>
            <a:endParaRPr lang="ru-RU" u="sng" dirty="0">
              <a:solidFill>
                <a:srgbClr val="222268"/>
              </a:solidFill>
              <a:latin typeface="+mj-lt"/>
            </a:endParaRPr>
          </a:p>
          <a:p>
            <a:r>
              <a:rPr lang="ru-RU" b="1" u="sng" dirty="0">
                <a:solidFill>
                  <a:srgbClr val="222268"/>
                </a:solidFill>
                <a:latin typeface="+mj-lt"/>
              </a:rPr>
              <a:t>Дополнительно вступили в силу изменения:</a:t>
            </a:r>
          </a:p>
          <a:p>
            <a:endParaRPr lang="ru-RU" dirty="0">
              <a:solidFill>
                <a:srgbClr val="222268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222268"/>
                </a:solidFill>
                <a:latin typeface="+mj-lt"/>
              </a:rPr>
              <a:t>с 1 сентября 2025 г. - в статьи 17, 87 Федерального закона № 248-ФЗ</a:t>
            </a:r>
          </a:p>
          <a:p>
            <a:r>
              <a:rPr lang="ru-RU" b="1" u="sng" dirty="0">
                <a:solidFill>
                  <a:srgbClr val="222268"/>
                </a:solidFill>
              </a:rPr>
              <a:t>Вступят в силу изменения:</a:t>
            </a:r>
          </a:p>
          <a:p>
            <a:endParaRPr lang="ru-RU" dirty="0">
              <a:solidFill>
                <a:srgbClr val="222268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222268"/>
                </a:solidFill>
                <a:latin typeface="+mj-lt"/>
              </a:rPr>
              <a:t>с 1 января 2026 г. - в статью 91 Федерального закона № 248-ФЗ</a:t>
            </a:r>
          </a:p>
        </p:txBody>
      </p:sp>
    </p:spTree>
    <p:extLst>
      <p:ext uri="{BB962C8B-B14F-4D97-AF65-F5344CB8AC3E}">
        <p14:creationId xmlns:p14="http://schemas.microsoft.com/office/powerpoint/2010/main" val="42113617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xmlns="" id="{189E5288-4D88-425B-8E3A-8051A6236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" y="2534737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xmlns="" id="{463AE59C-8A4C-4E90-856E-999CA40BA1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5163637"/>
            <a:ext cx="1069181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23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000" dirty="0"/>
              <a:t>       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      </a:t>
            </a:r>
            <a:r>
              <a:rPr lang="ru-RU" sz="2000" dirty="0">
                <a:solidFill>
                  <a:srgbClr val="222266"/>
                </a:solidFill>
              </a:rPr>
              <a:t>Уточняются сроки внесения заключений экспертизы промышленной безопасности и деклараций промышленной безопасности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в реестры заключений экспертизы промышленной безопасности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22266"/>
                </a:solidFill>
              </a:rPr>
              <a:t>       Сроки внесения ЗЭПБ в реестр не могут превышать 5 рабочих дней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со дня поступления указанных документов на бумажном носителе, 3 рабочих дня со дня поступления указанных документов в форме электронного документа.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2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01890" y="110265"/>
            <a:ext cx="53435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 2024 г. № 295-ФЗ </a:t>
            </a:r>
          </a:p>
        </p:txBody>
      </p:sp>
    </p:spTree>
    <p:extLst>
      <p:ext uri="{BB962C8B-B14F-4D97-AF65-F5344CB8AC3E}">
        <p14:creationId xmlns:p14="http://schemas.microsoft.com/office/powerpoint/2010/main" val="117778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4434118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августа2024 г. № 311-ФЗ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4669433"/>
            <a:ext cx="627164" cy="743190"/>
          </a:xfrm>
          <a:prstGeom prst="rect">
            <a:avLst/>
          </a:prstGeom>
        </p:spPr>
      </p:pic>
      <p:sp>
        <p:nvSpPr>
          <p:cNvPr id="20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4546426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27 июля 2010 г. №190-ФЗ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теплоснабжении»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800" b="1" dirty="0">
                <a:solidFill>
                  <a:srgbClr val="222266"/>
                </a:solidFill>
                <a:latin typeface="Arial"/>
                <a:cs typeface="Times New Roman" panose="02020603050405020304" pitchFamily="18" charset="0"/>
              </a:rPr>
              <a:t>Федеральным законом № 311-ФЗ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5724053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66" y="5940077"/>
            <a:ext cx="627164" cy="743190"/>
          </a:xfrm>
          <a:prstGeom prst="rect">
            <a:avLst/>
          </a:prstGeom>
        </p:spPr>
      </p:pic>
      <p:sp>
        <p:nvSpPr>
          <p:cNvPr id="25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5836359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26 марта 2003 г. №35-ФЗ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«Об электроэнергетике»</a:t>
            </a:r>
          </a:p>
        </p:txBody>
      </p:sp>
    </p:spTree>
    <p:extLst>
      <p:ext uri="{BB962C8B-B14F-4D97-AF65-F5344CB8AC3E}">
        <p14:creationId xmlns:p14="http://schemas.microsoft.com/office/powerpoint/2010/main" val="127927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F3F2E8A8-905E-4C4A-99B1-7DD1807E98A4}"/>
              </a:ext>
            </a:extLst>
          </p:cNvPr>
          <p:cNvSpPr/>
          <p:nvPr/>
        </p:nvSpPr>
        <p:spPr bwMode="auto">
          <a:xfrm>
            <a:off x="1614085" y="4434118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Федеральный закон </a:t>
            </a:r>
            <a:b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25 декабря 2023 г. № 637-ФЗ 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xmlns="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chemeClr val="bg1"/>
                </a:solidFill>
              </a:rPr>
            </a:br>
            <a:r>
              <a:rPr lang="ru-RU" altLang="ru-RU" sz="1600" b="1" dirty="0">
                <a:solidFill>
                  <a:schemeClr val="bg1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4669433"/>
            <a:ext cx="627164" cy="743190"/>
          </a:xfrm>
          <a:prstGeom prst="rect">
            <a:avLst/>
          </a:prstGeom>
        </p:spPr>
      </p:pic>
      <p:sp>
        <p:nvSpPr>
          <p:cNvPr id="20" name="TextBox 1">
            <a:extLst>
              <a:ext uri="{FF2B5EF4-FFF2-40B4-BE49-F238E27FC236}">
                <a16:creationId xmlns:a16="http://schemas.microsoft.com/office/drawing/2014/main" xmlns="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4546426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</a:rPr>
              <a:t>Федеральный закон от 4 мая 2011 г. № 99-ФЗ </a:t>
            </a:r>
            <a:br>
              <a:rPr lang="ru-RU" altLang="ru-RU" sz="1600" b="1" dirty="0">
                <a:solidFill>
                  <a:schemeClr val="bg1"/>
                </a:solidFill>
              </a:rPr>
            </a:br>
            <a:r>
              <a:rPr lang="ru-RU" altLang="ru-RU" sz="1600" b="1" dirty="0">
                <a:solidFill>
                  <a:schemeClr val="bg1"/>
                </a:solidFill>
              </a:rPr>
              <a:t>«О лицензировании отдельных видов деятельности»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xmlns="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22266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Федеральным законом № 637-ФЗ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:a16="http://schemas.microsoft.com/office/drawing/2014/main" xmlns="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4286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000" dirty="0"/>
              <a:t>       </a:t>
            </a:r>
          </a:p>
          <a:p>
            <a:pPr marL="0" indent="0" algn="just">
              <a:buNone/>
            </a:pPr>
            <a:endParaRPr lang="ru-RU" sz="2000" dirty="0"/>
          </a:p>
          <a:p>
            <a:pPr algn="just"/>
            <a:r>
              <a:rPr lang="ru-RU" sz="2000" dirty="0">
                <a:solidFill>
                  <a:schemeClr val="accent6"/>
                </a:solidFill>
              </a:rPr>
              <a:t>Федеральный закон № 315-ФЗ внес в статью 225 Гражданского кодекса Российской Федерации изменения, расширяющие перечень бесхозяйных вещей, для которых действует сокращенный срок для обращения в суд </a:t>
            </a:r>
            <a:br>
              <a:rPr lang="ru-RU" sz="2000" dirty="0">
                <a:solidFill>
                  <a:schemeClr val="accent6"/>
                </a:solidFill>
              </a:rPr>
            </a:br>
            <a:r>
              <a:rPr lang="ru-RU" sz="2000" dirty="0">
                <a:solidFill>
                  <a:schemeClr val="accent6"/>
                </a:solidFill>
              </a:rPr>
              <a:t>с требованием о признании права собственности. </a:t>
            </a:r>
          </a:p>
          <a:p>
            <a:pPr algn="just"/>
            <a:r>
              <a:rPr lang="ru-RU" sz="2000" dirty="0">
                <a:solidFill>
                  <a:schemeClr val="accent6"/>
                </a:solidFill>
              </a:rPr>
              <a:t>Трехмесячный срок для обращения в суд для признания права собственности на бесхозяйную вещь распространяется теперь на объекты (в том числе линейные), необходимые для обеспечения тепловой </a:t>
            </a:r>
            <a:br>
              <a:rPr lang="ru-RU" sz="2000" dirty="0">
                <a:solidFill>
                  <a:schemeClr val="accent6"/>
                </a:solidFill>
              </a:rPr>
            </a:br>
            <a:r>
              <a:rPr lang="ru-RU" sz="2000" dirty="0">
                <a:solidFill>
                  <a:schemeClr val="accent6"/>
                </a:solidFill>
              </a:rPr>
              <a:t>и электрической энергией, водой, газом, для водоотведения, а также </a:t>
            </a:r>
            <a:br>
              <a:rPr lang="ru-RU" sz="2000" dirty="0">
                <a:solidFill>
                  <a:schemeClr val="accent6"/>
                </a:solidFill>
              </a:rPr>
            </a:br>
            <a:r>
              <a:rPr lang="ru-RU" sz="2000" dirty="0">
                <a:solidFill>
                  <a:schemeClr val="accent6"/>
                </a:solidFill>
              </a:rPr>
              <a:t>на гидротехнические сооружения и объекты гражданской обороны. </a:t>
            </a:r>
          </a:p>
          <a:p>
            <a:pPr algn="just"/>
            <a:endParaRPr lang="ru-RU" sz="2000" dirty="0">
              <a:solidFill>
                <a:schemeClr val="accent6"/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accent6"/>
                </a:solidFill>
              </a:rPr>
              <a:t>Ранее указанный срок распространялся исключительно на линейные объекты, в отношении иных бесхозяйных вещей срок для обращения в суд </a:t>
            </a:r>
            <a:br>
              <a:rPr lang="ru-RU" sz="2000" dirty="0">
                <a:solidFill>
                  <a:schemeClr val="accent6"/>
                </a:solidFill>
              </a:rPr>
            </a:br>
            <a:r>
              <a:rPr lang="ru-RU" sz="2000" dirty="0">
                <a:solidFill>
                  <a:schemeClr val="accent6"/>
                </a:solidFill>
              </a:rPr>
              <a:t>с требованием о признании права собственности составлял один год</a:t>
            </a:r>
            <a:r>
              <a:rPr lang="ru-RU" sz="2000" dirty="0"/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5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01890" y="110265"/>
            <a:ext cx="534352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31 июля 2025 г. № 315-ФЗ</a:t>
            </a:r>
          </a:p>
          <a:p>
            <a:pPr lvl="0" algn="ctr" eaLnBrk="1" hangingPunct="1">
              <a:spcBef>
                <a:spcPts val="0"/>
              </a:spcBef>
              <a:defRPr/>
            </a:pPr>
            <a:r>
              <a:rPr lang="ru-RU" sz="2000" dirty="0"/>
              <a:t> </a:t>
            </a: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55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27 мая 2025 г. № 725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22613" y="2195661"/>
            <a:ext cx="10691813" cy="72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b="1" dirty="0">
                <a:solidFill>
                  <a:srgbClr val="222266"/>
                </a:solidFill>
              </a:rPr>
              <a:t>установлен порядок формирования и ведения единого реестра уведомлений, сокращен перечень видов деятельности, о начале которых нужно подавать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1F9CA80-5D60-4D24-8E20-91C7D7BBF8D0}"/>
              </a:ext>
            </a:extLst>
          </p:cNvPr>
          <p:cNvSpPr txBox="1"/>
          <p:nvPr/>
        </p:nvSpPr>
        <p:spPr>
          <a:xfrm>
            <a:off x="2105546" y="1243351"/>
            <a:ext cx="6480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1 сентября 2025 г. вступило в силу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постановление Правительства РФ № 725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176794" y="2938603"/>
            <a:ext cx="10691813" cy="38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dirty="0">
                <a:solidFill>
                  <a:srgbClr val="222266"/>
                </a:solidFill>
              </a:rPr>
              <a:t>Вид деятельности, по которым необходимо предоставлять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2098615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6211" y="4427909"/>
            <a:ext cx="4438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</a:t>
            </a:r>
          </a:p>
        </p:txBody>
      </p:sp>
      <p:sp>
        <p:nvSpPr>
          <p:cNvPr id="19" name="Стрелка вниз 18"/>
          <p:cNvSpPr/>
          <p:nvPr/>
        </p:nvSpPr>
        <p:spPr bwMode="auto">
          <a:xfrm>
            <a:off x="6714058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129882" y="4229300"/>
            <a:ext cx="46085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оборудования. Монтаж, демонтаж, эксплуатация, в том числе обслуживание и ремонт лифтов, подъемных платформ для инвалидов, пассажирских конвейеров (движущихся пешеходных дорожек), эскалаторов, за исключением эскалаторов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в метрополитенах.</a:t>
            </a:r>
          </a:p>
        </p:txBody>
      </p:sp>
    </p:spTree>
    <p:extLst>
      <p:ext uri="{BB962C8B-B14F-4D97-AF65-F5344CB8AC3E}">
        <p14:creationId xmlns:p14="http://schemas.microsoft.com/office/powerpoint/2010/main" val="8538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-23752" y="1215332"/>
            <a:ext cx="10691813" cy="2022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200" b="1" dirty="0">
                <a:solidFill>
                  <a:srgbClr val="22226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 марта 2025 г. </a:t>
            </a:r>
            <a:r>
              <a:rPr lang="ru-RU" sz="2200" dirty="0">
                <a:solidFill>
                  <a:srgbClr val="222266"/>
                </a:solidFill>
              </a:rPr>
              <a:t>вступило в силу постановление Правительства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Российской Федерации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от 21 октября 2024 г. № 1416 «О внесении изменений в постановление Правительства Российской Федерации от 13 января 2023 г. № 13»</a:t>
            </a:r>
          </a:p>
          <a:p>
            <a:pPr algn="ctr">
              <a:lnSpc>
                <a:spcPct val="114000"/>
              </a:lnSpc>
            </a:pPr>
            <a:endParaRPr lang="ru-RU" sz="2200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7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665386" y="3237360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До 3 рабочих дней сокращается срок уведомления заявителя об оставлении заявления без рассмотрения (с мотивированным обоснованием причин отказа) или о дате, времени месте проведения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5561930" y="3214563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Устанавливается возможность для заявителя подать заявление с использованием усиленной неквалифицированной электронной подписи.</a:t>
            </a:r>
            <a:endParaRPr lang="ru-RU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8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:a16="http://schemas.microsoft.com/office/drawing/2014/main" xmlns="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2" name="Номер слайда 3">
            <a:extLst>
              <a:ext uri="{FF2B5EF4-FFF2-40B4-BE49-F238E27FC236}">
                <a16:creationId xmlns:a16="http://schemas.microsoft.com/office/drawing/2014/main" xmlns="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8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82198" y="1806799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Предусматривается, что дата проведения тестирования назначается в период, не превышающий 10 рабочих дней со дня направления уведомления о дате, времени и месте проведения аттестации; - определено, что при выборе способа получения уведомления на бумажном носителе такое уведомление направляется заявителю не позднее 3 рабочих дней со дня оформления протокола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313823" y="1779109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Устанавливается, что по заявлениям, поданным посредством федеральной государственной информационной системы «Единый портал государственных и муниципальных услуг (функций)» или Единого портала тестирования в области промышленной безопасности, безопасности гидротехнических сооружений, безопасности в сфере электроэнергетики в информационно-телекоммуникационной сети «Интернет» (www.gosnadzor.ru/</a:t>
            </a:r>
            <a:r>
              <a:rPr lang="ru-RU" sz="1600" dirty="0" err="1"/>
              <a:t>eptb</a:t>
            </a:r>
            <a:r>
              <a:rPr lang="ru-RU" sz="1600" dirty="0"/>
              <a:t>) проводится в срок, не превышающий 5 рабочих дней со дня получения заявления об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6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:a16="http://schemas.microsoft.com/office/drawing/2014/main" xmlns="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:a16="http://schemas.microsoft.com/office/drawing/2014/main" xmlns="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6CB2F18-43AD-4B39-ABF0-37A05563E4D8}"/>
              </a:ext>
            </a:extLst>
          </p:cNvPr>
          <p:cNvSpPr txBox="1"/>
          <p:nvPr/>
        </p:nvSpPr>
        <p:spPr>
          <a:xfrm>
            <a:off x="302708" y="1475581"/>
            <a:ext cx="100863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 1 марта 2025 г. вступило в силу постановление Правительства РФ № 1410, </a:t>
            </a:r>
            <a:b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которого внесены изменения в Положение о лицензировании эксплуатации взрывопожароопасных и химически опасных производственных объектов I, II и III классов опасности, утверждённое постановлением Правительства РФ от 12 октября 2020 г.  № 1661 (далее – Положение № 1661)</a:t>
            </a:r>
          </a:p>
          <a:p>
            <a:pPr indent="450215" algn="just">
              <a:spcAft>
                <a:spcPts val="800"/>
              </a:spcAft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изменения коснулись: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сроков предоставления государственной услуги по лицензированию эксплуатации взрывопожароопасных и химически опасных производственных объектов I, II и III классов опасности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пакета документов, пункт 7 Положения № 1661, содержит перечень сведений, необходимых для представления заявителем в лицензирующий орган. Отменены требования о представлении копий документов. Сокращен перечень указанных сведений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 порядок и срок уведомления о проведении выездной оценки соответствия лицензионным требованиям (за один рабочий день до начала проведения)</a:t>
            </a: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:a16="http://schemas.microsoft.com/office/drawing/2014/main" xmlns="" id="{B7B7B459-6CFE-4E31-A139-4AFB9BD8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21 октября 2024 г. № 1410</a:t>
            </a:r>
          </a:p>
        </p:txBody>
      </p:sp>
      <p:sp>
        <p:nvSpPr>
          <p:cNvPr id="9" name="Номер слайда 3">
            <a:extLst>
              <a:ext uri="{FF2B5EF4-FFF2-40B4-BE49-F238E27FC236}">
                <a16:creationId xmlns:a16="http://schemas.microsoft.com/office/drawing/2014/main" xmlns="" id="{EF24C809-6D5C-4ABA-8C40-D0834AB2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35018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67104</TotalTime>
  <Words>853</Words>
  <Application>Microsoft Office PowerPoint</Application>
  <PresentationFormat>Произвольный</PresentationFormat>
  <Paragraphs>153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ГГТН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Ионеску Алина Александровна</cp:lastModifiedBy>
  <cp:revision>3021</cp:revision>
  <cp:lastPrinted>2025-03-11T10:28:11Z</cp:lastPrinted>
  <dcterms:created xsi:type="dcterms:W3CDTF">2000-02-02T11:29:10Z</dcterms:created>
  <dcterms:modified xsi:type="dcterms:W3CDTF">2025-09-26T06:05:26Z</dcterms:modified>
</cp:coreProperties>
</file>